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0" r:id="rId7"/>
    <p:sldId id="259" r:id="rId8"/>
    <p:sldId id="267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81B32-FA38-42B9-B77B-631615BCBBA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88A9AE-A3B9-4EFF-A421-6C8CAA4C947A}">
      <dgm:prSet/>
      <dgm:spPr/>
      <dgm:t>
        <a:bodyPr/>
        <a:lstStyle/>
        <a:p>
          <a:r>
            <a:rPr lang="en-AU"/>
            <a:t>Does testing someone on a topic make them remember more than just studying?</a:t>
          </a:r>
          <a:endParaRPr lang="en-US"/>
        </a:p>
      </dgm:t>
    </dgm:pt>
    <dgm:pt modelId="{E3213830-440C-4A68-A2E1-6D56BE91AFFD}" type="parTrans" cxnId="{5557080E-8D75-4E4F-8A1E-98F136D44DAD}">
      <dgm:prSet/>
      <dgm:spPr/>
      <dgm:t>
        <a:bodyPr/>
        <a:lstStyle/>
        <a:p>
          <a:endParaRPr lang="en-US"/>
        </a:p>
      </dgm:t>
    </dgm:pt>
    <dgm:pt modelId="{6B4391F2-8052-4C6D-B8DF-5A37E373AB90}" type="sibTrans" cxnId="{5557080E-8D75-4E4F-8A1E-98F136D44DAD}">
      <dgm:prSet/>
      <dgm:spPr/>
      <dgm:t>
        <a:bodyPr/>
        <a:lstStyle/>
        <a:p>
          <a:endParaRPr lang="en-US"/>
        </a:p>
      </dgm:t>
    </dgm:pt>
    <dgm:pt modelId="{761CEACC-EA70-4FA0-A396-8C93BD93EC25}">
      <dgm:prSet/>
      <dgm:spPr/>
      <dgm:t>
        <a:bodyPr/>
        <a:lstStyle/>
        <a:p>
          <a:r>
            <a:rPr lang="en-AU"/>
            <a:t>Does chunking help you to remember more information?</a:t>
          </a:r>
          <a:endParaRPr lang="en-US"/>
        </a:p>
      </dgm:t>
    </dgm:pt>
    <dgm:pt modelId="{123C3CB7-23E0-4A35-A375-250BAC1BF7C8}" type="parTrans" cxnId="{FF67F907-8BE5-486E-9D4B-73E61EDB3C04}">
      <dgm:prSet/>
      <dgm:spPr/>
      <dgm:t>
        <a:bodyPr/>
        <a:lstStyle/>
        <a:p>
          <a:endParaRPr lang="en-US"/>
        </a:p>
      </dgm:t>
    </dgm:pt>
    <dgm:pt modelId="{FFF40AC0-BADE-4C97-BC74-E2B0682C9AE5}" type="sibTrans" cxnId="{FF67F907-8BE5-486E-9D4B-73E61EDB3C04}">
      <dgm:prSet/>
      <dgm:spPr/>
      <dgm:t>
        <a:bodyPr/>
        <a:lstStyle/>
        <a:p>
          <a:endParaRPr lang="en-US"/>
        </a:p>
      </dgm:t>
    </dgm:pt>
    <dgm:pt modelId="{BD321179-DE9C-49EB-9EC0-5ADDB08D8A25}">
      <dgm:prSet/>
      <dgm:spPr/>
      <dgm:t>
        <a:bodyPr/>
        <a:lstStyle/>
        <a:p>
          <a:r>
            <a:rPr lang="en-AU"/>
            <a:t>What is the ideal number of digits to remember for short term working memory?</a:t>
          </a:r>
          <a:endParaRPr lang="en-US"/>
        </a:p>
      </dgm:t>
    </dgm:pt>
    <dgm:pt modelId="{BE865C37-1CA8-400B-A11D-127F629D7D0F}" type="parTrans" cxnId="{07391A7D-0232-453D-A498-BCA9A7032D66}">
      <dgm:prSet/>
      <dgm:spPr/>
      <dgm:t>
        <a:bodyPr/>
        <a:lstStyle/>
        <a:p>
          <a:endParaRPr lang="en-US"/>
        </a:p>
      </dgm:t>
    </dgm:pt>
    <dgm:pt modelId="{44440DC2-C750-407B-BF5A-8068AE284FEE}" type="sibTrans" cxnId="{07391A7D-0232-453D-A498-BCA9A7032D66}">
      <dgm:prSet/>
      <dgm:spPr/>
      <dgm:t>
        <a:bodyPr/>
        <a:lstStyle/>
        <a:p>
          <a:endParaRPr lang="en-US"/>
        </a:p>
      </dgm:t>
    </dgm:pt>
    <dgm:pt modelId="{B7471102-CBD4-4DE7-A09F-4CE6BFF58BA6}">
      <dgm:prSet/>
      <dgm:spPr/>
      <dgm:t>
        <a:bodyPr/>
        <a:lstStyle/>
        <a:p>
          <a:r>
            <a:rPr lang="en-AU"/>
            <a:t>Do we remember visual stimuli better than auditory stimuli?</a:t>
          </a:r>
          <a:endParaRPr lang="en-US"/>
        </a:p>
      </dgm:t>
    </dgm:pt>
    <dgm:pt modelId="{1D13C69D-DC07-49F9-9E75-65A275A4EE2E}" type="parTrans" cxnId="{6164C245-C245-4795-BD97-3E411FDF9A54}">
      <dgm:prSet/>
      <dgm:spPr/>
      <dgm:t>
        <a:bodyPr/>
        <a:lstStyle/>
        <a:p>
          <a:endParaRPr lang="en-US"/>
        </a:p>
      </dgm:t>
    </dgm:pt>
    <dgm:pt modelId="{761019C2-4100-4038-9BFC-756960BC6A1C}" type="sibTrans" cxnId="{6164C245-C245-4795-BD97-3E411FDF9A54}">
      <dgm:prSet/>
      <dgm:spPr/>
      <dgm:t>
        <a:bodyPr/>
        <a:lstStyle/>
        <a:p>
          <a:endParaRPr lang="en-US"/>
        </a:p>
      </dgm:t>
    </dgm:pt>
    <dgm:pt modelId="{C8DCE542-5D71-4BEC-AD77-C8115CD3A92B}">
      <dgm:prSet/>
      <dgm:spPr/>
      <dgm:t>
        <a:bodyPr/>
        <a:lstStyle/>
        <a:p>
          <a:r>
            <a:rPr lang="en-AU"/>
            <a:t>Does distraction affect your results on the Nback test?</a:t>
          </a:r>
          <a:endParaRPr lang="en-US"/>
        </a:p>
      </dgm:t>
    </dgm:pt>
    <dgm:pt modelId="{2F465B96-0CF4-46A8-99FF-BFDDD94F5BF2}" type="parTrans" cxnId="{348820A5-9935-4FEA-9EDA-D60439B0828A}">
      <dgm:prSet/>
      <dgm:spPr/>
      <dgm:t>
        <a:bodyPr/>
        <a:lstStyle/>
        <a:p>
          <a:endParaRPr lang="en-US"/>
        </a:p>
      </dgm:t>
    </dgm:pt>
    <dgm:pt modelId="{16049753-1A58-4437-AAAE-9A2C0D3D0108}" type="sibTrans" cxnId="{348820A5-9935-4FEA-9EDA-D60439B0828A}">
      <dgm:prSet/>
      <dgm:spPr/>
      <dgm:t>
        <a:bodyPr/>
        <a:lstStyle/>
        <a:p>
          <a:endParaRPr lang="en-US"/>
        </a:p>
      </dgm:t>
    </dgm:pt>
    <dgm:pt modelId="{F4150A2D-1179-47D2-B6D9-4DF295013407}" type="pres">
      <dgm:prSet presAssocID="{4A681B32-FA38-42B9-B77B-631615BCBBA4}" presName="diagram" presStyleCnt="0">
        <dgm:presLayoutVars>
          <dgm:dir/>
          <dgm:resizeHandles val="exact"/>
        </dgm:presLayoutVars>
      </dgm:prSet>
      <dgm:spPr/>
    </dgm:pt>
    <dgm:pt modelId="{034EF29F-C8DE-4FC2-BDE1-DC90E79AA504}" type="pres">
      <dgm:prSet presAssocID="{BE88A9AE-A3B9-4EFF-A421-6C8CAA4C947A}" presName="node" presStyleLbl="node1" presStyleIdx="0" presStyleCnt="5">
        <dgm:presLayoutVars>
          <dgm:bulletEnabled val="1"/>
        </dgm:presLayoutVars>
      </dgm:prSet>
      <dgm:spPr/>
    </dgm:pt>
    <dgm:pt modelId="{D65196A2-5907-440F-9195-A25F55A74A94}" type="pres">
      <dgm:prSet presAssocID="{6B4391F2-8052-4C6D-B8DF-5A37E373AB90}" presName="sibTrans" presStyleCnt="0"/>
      <dgm:spPr/>
    </dgm:pt>
    <dgm:pt modelId="{414743D9-14C1-4CA2-A16B-5E80D5235607}" type="pres">
      <dgm:prSet presAssocID="{761CEACC-EA70-4FA0-A396-8C93BD93EC25}" presName="node" presStyleLbl="node1" presStyleIdx="1" presStyleCnt="5">
        <dgm:presLayoutVars>
          <dgm:bulletEnabled val="1"/>
        </dgm:presLayoutVars>
      </dgm:prSet>
      <dgm:spPr/>
    </dgm:pt>
    <dgm:pt modelId="{B4769F56-C9CD-410D-99C0-EFF22413EB93}" type="pres">
      <dgm:prSet presAssocID="{FFF40AC0-BADE-4C97-BC74-E2B0682C9AE5}" presName="sibTrans" presStyleCnt="0"/>
      <dgm:spPr/>
    </dgm:pt>
    <dgm:pt modelId="{1B841067-958F-4612-9AA1-52306CF8D8B9}" type="pres">
      <dgm:prSet presAssocID="{BD321179-DE9C-49EB-9EC0-5ADDB08D8A25}" presName="node" presStyleLbl="node1" presStyleIdx="2" presStyleCnt="5">
        <dgm:presLayoutVars>
          <dgm:bulletEnabled val="1"/>
        </dgm:presLayoutVars>
      </dgm:prSet>
      <dgm:spPr/>
    </dgm:pt>
    <dgm:pt modelId="{B3562A49-6903-4217-9AE7-A9445F401EE0}" type="pres">
      <dgm:prSet presAssocID="{44440DC2-C750-407B-BF5A-8068AE284FEE}" presName="sibTrans" presStyleCnt="0"/>
      <dgm:spPr/>
    </dgm:pt>
    <dgm:pt modelId="{B85C5D30-0C57-4259-B832-CF9DAD61019E}" type="pres">
      <dgm:prSet presAssocID="{B7471102-CBD4-4DE7-A09F-4CE6BFF58BA6}" presName="node" presStyleLbl="node1" presStyleIdx="3" presStyleCnt="5">
        <dgm:presLayoutVars>
          <dgm:bulletEnabled val="1"/>
        </dgm:presLayoutVars>
      </dgm:prSet>
      <dgm:spPr/>
    </dgm:pt>
    <dgm:pt modelId="{B970C0C0-51EE-4E4D-B564-5CE0B4F6547D}" type="pres">
      <dgm:prSet presAssocID="{761019C2-4100-4038-9BFC-756960BC6A1C}" presName="sibTrans" presStyleCnt="0"/>
      <dgm:spPr/>
    </dgm:pt>
    <dgm:pt modelId="{DD6864AA-081D-485E-87B9-AEDDD35D53A1}" type="pres">
      <dgm:prSet presAssocID="{C8DCE542-5D71-4BEC-AD77-C8115CD3A92B}" presName="node" presStyleLbl="node1" presStyleIdx="4" presStyleCnt="5">
        <dgm:presLayoutVars>
          <dgm:bulletEnabled val="1"/>
        </dgm:presLayoutVars>
      </dgm:prSet>
      <dgm:spPr/>
    </dgm:pt>
  </dgm:ptLst>
  <dgm:cxnLst>
    <dgm:cxn modelId="{FF67F907-8BE5-486E-9D4B-73E61EDB3C04}" srcId="{4A681B32-FA38-42B9-B77B-631615BCBBA4}" destId="{761CEACC-EA70-4FA0-A396-8C93BD93EC25}" srcOrd="1" destOrd="0" parTransId="{123C3CB7-23E0-4A35-A375-250BAC1BF7C8}" sibTransId="{FFF40AC0-BADE-4C97-BC74-E2B0682C9AE5}"/>
    <dgm:cxn modelId="{5557080E-8D75-4E4F-8A1E-98F136D44DAD}" srcId="{4A681B32-FA38-42B9-B77B-631615BCBBA4}" destId="{BE88A9AE-A3B9-4EFF-A421-6C8CAA4C947A}" srcOrd="0" destOrd="0" parTransId="{E3213830-440C-4A68-A2E1-6D56BE91AFFD}" sibTransId="{6B4391F2-8052-4C6D-B8DF-5A37E373AB90}"/>
    <dgm:cxn modelId="{6164C245-C245-4795-BD97-3E411FDF9A54}" srcId="{4A681B32-FA38-42B9-B77B-631615BCBBA4}" destId="{B7471102-CBD4-4DE7-A09F-4CE6BFF58BA6}" srcOrd="3" destOrd="0" parTransId="{1D13C69D-DC07-49F9-9E75-65A275A4EE2E}" sibTransId="{761019C2-4100-4038-9BFC-756960BC6A1C}"/>
    <dgm:cxn modelId="{09CE3772-5439-444D-8C5E-064160022DD3}" type="presOf" srcId="{B7471102-CBD4-4DE7-A09F-4CE6BFF58BA6}" destId="{B85C5D30-0C57-4259-B832-CF9DAD61019E}" srcOrd="0" destOrd="0" presId="urn:microsoft.com/office/officeart/2005/8/layout/default"/>
    <dgm:cxn modelId="{DEDED755-8C36-445F-BA46-552E3F12CDB2}" type="presOf" srcId="{BE88A9AE-A3B9-4EFF-A421-6C8CAA4C947A}" destId="{034EF29F-C8DE-4FC2-BDE1-DC90E79AA504}" srcOrd="0" destOrd="0" presId="urn:microsoft.com/office/officeart/2005/8/layout/default"/>
    <dgm:cxn modelId="{07391A7D-0232-453D-A498-BCA9A7032D66}" srcId="{4A681B32-FA38-42B9-B77B-631615BCBBA4}" destId="{BD321179-DE9C-49EB-9EC0-5ADDB08D8A25}" srcOrd="2" destOrd="0" parTransId="{BE865C37-1CA8-400B-A11D-127F629D7D0F}" sibTransId="{44440DC2-C750-407B-BF5A-8068AE284FEE}"/>
    <dgm:cxn modelId="{8081F97D-4A35-454B-A327-E44FA00AC364}" type="presOf" srcId="{C8DCE542-5D71-4BEC-AD77-C8115CD3A92B}" destId="{DD6864AA-081D-485E-87B9-AEDDD35D53A1}" srcOrd="0" destOrd="0" presId="urn:microsoft.com/office/officeart/2005/8/layout/default"/>
    <dgm:cxn modelId="{348820A5-9935-4FEA-9EDA-D60439B0828A}" srcId="{4A681B32-FA38-42B9-B77B-631615BCBBA4}" destId="{C8DCE542-5D71-4BEC-AD77-C8115CD3A92B}" srcOrd="4" destOrd="0" parTransId="{2F465B96-0CF4-46A8-99FF-BFDDD94F5BF2}" sibTransId="{16049753-1A58-4437-AAAE-9A2C0D3D0108}"/>
    <dgm:cxn modelId="{3AB8A8BA-43AF-40D8-9E01-32A83ADF01C2}" type="presOf" srcId="{BD321179-DE9C-49EB-9EC0-5ADDB08D8A25}" destId="{1B841067-958F-4612-9AA1-52306CF8D8B9}" srcOrd="0" destOrd="0" presId="urn:microsoft.com/office/officeart/2005/8/layout/default"/>
    <dgm:cxn modelId="{8B3E16D3-893D-4AB8-BC40-DBC815911512}" type="presOf" srcId="{4A681B32-FA38-42B9-B77B-631615BCBBA4}" destId="{F4150A2D-1179-47D2-B6D9-4DF295013407}" srcOrd="0" destOrd="0" presId="urn:microsoft.com/office/officeart/2005/8/layout/default"/>
    <dgm:cxn modelId="{382DC2F9-9D4A-40AF-8C3E-D63DC693AA05}" type="presOf" srcId="{761CEACC-EA70-4FA0-A396-8C93BD93EC25}" destId="{414743D9-14C1-4CA2-A16B-5E80D5235607}" srcOrd="0" destOrd="0" presId="urn:microsoft.com/office/officeart/2005/8/layout/default"/>
    <dgm:cxn modelId="{13666818-8551-4464-8166-0783B6D30632}" type="presParOf" srcId="{F4150A2D-1179-47D2-B6D9-4DF295013407}" destId="{034EF29F-C8DE-4FC2-BDE1-DC90E79AA504}" srcOrd="0" destOrd="0" presId="urn:microsoft.com/office/officeart/2005/8/layout/default"/>
    <dgm:cxn modelId="{5635E7CB-C20A-45E6-A341-39E8B8CBBA76}" type="presParOf" srcId="{F4150A2D-1179-47D2-B6D9-4DF295013407}" destId="{D65196A2-5907-440F-9195-A25F55A74A94}" srcOrd="1" destOrd="0" presId="urn:microsoft.com/office/officeart/2005/8/layout/default"/>
    <dgm:cxn modelId="{929F935B-8332-4CE4-8953-078A8BFB5EA9}" type="presParOf" srcId="{F4150A2D-1179-47D2-B6D9-4DF295013407}" destId="{414743D9-14C1-4CA2-A16B-5E80D5235607}" srcOrd="2" destOrd="0" presId="urn:microsoft.com/office/officeart/2005/8/layout/default"/>
    <dgm:cxn modelId="{3862E17F-3F94-4B7E-B09A-ED55B71C1BDE}" type="presParOf" srcId="{F4150A2D-1179-47D2-B6D9-4DF295013407}" destId="{B4769F56-C9CD-410D-99C0-EFF22413EB93}" srcOrd="3" destOrd="0" presId="urn:microsoft.com/office/officeart/2005/8/layout/default"/>
    <dgm:cxn modelId="{52EB9A0A-EA37-4978-A546-AB2DDA97AC43}" type="presParOf" srcId="{F4150A2D-1179-47D2-B6D9-4DF295013407}" destId="{1B841067-958F-4612-9AA1-52306CF8D8B9}" srcOrd="4" destOrd="0" presId="urn:microsoft.com/office/officeart/2005/8/layout/default"/>
    <dgm:cxn modelId="{C70D82A3-348C-4EFA-AD62-9E20B2259D76}" type="presParOf" srcId="{F4150A2D-1179-47D2-B6D9-4DF295013407}" destId="{B3562A49-6903-4217-9AE7-A9445F401EE0}" srcOrd="5" destOrd="0" presId="urn:microsoft.com/office/officeart/2005/8/layout/default"/>
    <dgm:cxn modelId="{F8F931B7-E970-4891-8BC5-4DECEE72AED1}" type="presParOf" srcId="{F4150A2D-1179-47D2-B6D9-4DF295013407}" destId="{B85C5D30-0C57-4259-B832-CF9DAD61019E}" srcOrd="6" destOrd="0" presId="urn:microsoft.com/office/officeart/2005/8/layout/default"/>
    <dgm:cxn modelId="{B804027F-311F-47FF-8042-3D3BB4DFFE65}" type="presParOf" srcId="{F4150A2D-1179-47D2-B6D9-4DF295013407}" destId="{B970C0C0-51EE-4E4D-B564-5CE0B4F6547D}" srcOrd="7" destOrd="0" presId="urn:microsoft.com/office/officeart/2005/8/layout/default"/>
    <dgm:cxn modelId="{2FF3EC72-749F-44AE-8B6D-2017FA2B99D7}" type="presParOf" srcId="{F4150A2D-1179-47D2-B6D9-4DF295013407}" destId="{DD6864AA-081D-485E-87B9-AEDDD35D53A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EF29F-C8DE-4FC2-BDE1-DC90E79AA504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Does testing someone on a topic make them remember more than just studying?</a:t>
          </a:r>
          <a:endParaRPr lang="en-US" sz="2500" kern="1200"/>
        </a:p>
      </dsp:txBody>
      <dsp:txXfrm>
        <a:off x="0" y="39687"/>
        <a:ext cx="3286125" cy="1971675"/>
      </dsp:txXfrm>
    </dsp:sp>
    <dsp:sp modelId="{414743D9-14C1-4CA2-A16B-5E80D523560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Does chunking help you to remember more information?</a:t>
          </a:r>
          <a:endParaRPr lang="en-US" sz="2500" kern="1200"/>
        </a:p>
      </dsp:txBody>
      <dsp:txXfrm>
        <a:off x="3614737" y="39687"/>
        <a:ext cx="3286125" cy="1971675"/>
      </dsp:txXfrm>
    </dsp:sp>
    <dsp:sp modelId="{1B841067-958F-4612-9AA1-52306CF8D8B9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What is the ideal number of digits to remember for short term working memory?</a:t>
          </a:r>
          <a:endParaRPr lang="en-US" sz="2500" kern="1200"/>
        </a:p>
      </dsp:txBody>
      <dsp:txXfrm>
        <a:off x="7229475" y="39687"/>
        <a:ext cx="3286125" cy="1971675"/>
      </dsp:txXfrm>
    </dsp:sp>
    <dsp:sp modelId="{B85C5D30-0C57-4259-B832-CF9DAD61019E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Do we remember visual stimuli better than auditory stimuli?</a:t>
          </a:r>
          <a:endParaRPr lang="en-US" sz="2500" kern="1200"/>
        </a:p>
      </dsp:txBody>
      <dsp:txXfrm>
        <a:off x="1807368" y="2339975"/>
        <a:ext cx="3286125" cy="1971675"/>
      </dsp:txXfrm>
    </dsp:sp>
    <dsp:sp modelId="{DD6864AA-081D-485E-87B9-AEDDD35D53A1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Does distraction affect your results on the Nback test?</a:t>
          </a:r>
          <a:endParaRPr lang="en-US" sz="2500" kern="1200"/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ABDB-E37C-AB51-AF20-520E99A8C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27AD7-3518-392B-BDC5-8203319FE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B67A3-8A27-4A10-F55C-FF4B327D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DFE5E-CE0C-B98D-80A1-5E6BE08F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4BBD6-B477-14BA-6AFE-08E1CA4C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811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2F58-C702-CBB4-7FDB-8F72E7EF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4545A-5086-FC2E-36DE-B1091734C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2D823-6C92-2866-5FF1-772BFD7E9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B610F-6FE7-387E-5217-FE603F72A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A6558-DE51-A92E-FE12-2DC6C685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328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25D45-8D4D-10B3-7E56-640344CDA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1B9CB-2AEE-6DA2-9863-4FC1B9C89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EFD02-8995-7EDB-CB57-F1A59086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C67A3-5A5D-D95B-C8F4-C05139D3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0F900-BB03-7AA9-C6FA-04FFB22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326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14C0-C467-A663-ACAE-6F2C2B1A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0BBC5-D33A-0FC3-B57B-CE664F1C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0009-D82B-3846-4FCB-FEC9C71D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39C0C-3770-0463-0ABF-83AFEC90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255A6-BC34-36E3-0909-03A5ECA1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974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29F9A-52AB-C27B-EA52-3F7298F3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6E4BB-3084-3CDD-C76B-8B6979BD6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6E6A5-FCA8-48D5-5A84-896033DBA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0ABAB-3315-325E-6DD2-3540AF93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DBFB7-5D12-835B-39B7-E8F83968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8142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6E6B-6E40-1F22-F79D-CFE18FF5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7183C-6E78-C5FC-0B2F-A895973EA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F7891-537C-D6F6-A38E-16D2D6CD5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99333-492C-6C85-C0DC-FA07006B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9C8CA-6A44-B2C6-3E4C-753F5576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D7EF5-6812-F195-E1D6-015FEE76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548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AADD-E7DE-0DF1-53CE-4EE3C2CC2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C13D1-E05B-C770-B553-0956314FB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552FA-D96B-CC47-8F77-171F6B4C1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A108C-EA87-2B5B-D3DE-037517E1A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E019-D800-E4DB-D4A0-CDEBE19ED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A36DB-F001-D105-DA06-FABAFF5B4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97698-9BAE-334D-0F09-03AFBF44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CCF7D-7B8C-AFBA-9D2B-1788F164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084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9DAC-E759-A70B-1CC1-5D87DED2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64D64-5BA3-F7D4-283A-5B298F73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B5CED-0D45-CB91-6E1A-A71D7256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0258A-D8DE-3A3E-7220-3870871D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86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5249C-5441-01F6-93F9-F8C22A38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2806D-D162-503A-75F3-5C2C20CC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B1E81-DD29-5E42-8911-AA705EA9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797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CE0F-B57A-DD4D-00B4-C3BB9B89B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A1A3C-6FBF-E90D-B088-F35D7ADD5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51B4C-D796-4DC3-6EC2-4A15C448D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D8013-BE51-704B-4AEC-1132BC6F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AD030-1654-8D8C-7AC5-6C545851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15C8E-0A1E-6164-0632-703710A2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809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4E11-1BDC-A68C-9CFE-5A940A4C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531275-53AB-C8ED-4973-9C543AA86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4E201-BDA9-9EE6-C681-780BE84A1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359E1-3D1A-CB43-8928-6F3CB893B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53D39-B945-3B39-5D6F-F7577596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5C2F9-C890-B452-1255-A9EEFC0A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1953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02D1D-8570-CDB2-BC32-8DE09BA9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90A5B-199A-6D8A-DD83-4ABBAD5DA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FF3F5-D7BC-3E82-8745-3517A18BA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222D-CEAD-4944-BBB8-6EB877CF9EEF}" type="datetimeFigureOut">
              <a:rPr lang="en-AU" smtClean="0"/>
              <a:t>23/04/2023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2B1D5-D79F-50BD-C514-8A3FC8037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05F5E-566C-3152-9A9A-8DAEF0F37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1459F-DADC-4E34-AB92-1C81D21387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7490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fif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WHq95-hkkA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racticalpie.com/free-memory-tes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8E8BA-EC50-0FE7-88C6-EC42169B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8367" y="4267830"/>
            <a:ext cx="6555481" cy="129711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AU" b="1" dirty="0">
                <a:solidFill>
                  <a:schemeClr val="tx2"/>
                </a:solidFill>
              </a:rPr>
              <a:t>Psychology of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BC94E-92C6-62EF-173A-9CC3DE079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7730" y="3456803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AU" sz="4000" dirty="0">
                <a:solidFill>
                  <a:schemeClr val="tx2"/>
                </a:solidFill>
              </a:rPr>
              <a:t>10 </a:t>
            </a:r>
            <a:r>
              <a:rPr lang="en-AU" sz="4000" dirty="0" err="1">
                <a:solidFill>
                  <a:schemeClr val="tx2"/>
                </a:solidFill>
              </a:rPr>
              <a:t>PreATAR</a:t>
            </a:r>
            <a:r>
              <a:rPr lang="en-AU" sz="4000" dirty="0">
                <a:solidFill>
                  <a:schemeClr val="tx2"/>
                </a:solidFill>
              </a:rPr>
              <a:t> Science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C5048A44-6625-1B0D-0B7C-8C28B38A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216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E24-9E3F-8B84-4F43-7CD88324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Investigation: List variables which relate to short and long term memory and use them to determine a research question to investigate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F70F30-EE98-AB3D-5712-6DA4AB9B1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7314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969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DA850-13EF-99EC-5B89-1A57144D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722" y="757154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AU" sz="6600" dirty="0">
                <a:solidFill>
                  <a:schemeClr val="tx2"/>
                </a:solidFill>
              </a:rPr>
              <a:t>Learning Intentions</a:t>
            </a:r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4326-4296-3430-B04A-1CD58E630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29" y="2858157"/>
            <a:ext cx="11388436" cy="2457269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chemeClr val="tx2"/>
                </a:solidFill>
              </a:rPr>
              <a:t>Describe the Cognitive Model of Memory</a:t>
            </a:r>
          </a:p>
          <a:p>
            <a:r>
              <a:rPr lang="en-AU" sz="4000" dirty="0">
                <a:solidFill>
                  <a:schemeClr val="tx2"/>
                </a:solidFill>
              </a:rPr>
              <a:t>Introduce Psychology Investigation</a:t>
            </a:r>
          </a:p>
        </p:txBody>
      </p:sp>
      <p:grpSp>
        <p:nvGrpSpPr>
          <p:cNvPr id="2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0176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D6D71-02BD-B165-B71D-0424D97A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017" y="610263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AU" sz="6600" dirty="0">
                <a:solidFill>
                  <a:schemeClr val="tx2"/>
                </a:solidFill>
              </a:rPr>
              <a:t>Success criteria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CD8B0-836C-4909-A9C4-D5176098F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34" y="2501945"/>
            <a:ext cx="11608905" cy="2693976"/>
          </a:xfrm>
        </p:spPr>
        <p:txBody>
          <a:bodyPr>
            <a:normAutofit lnSpcReduction="10000"/>
          </a:bodyPr>
          <a:lstStyle/>
          <a:p>
            <a:r>
              <a:rPr lang="en-AU" sz="4300" dirty="0">
                <a:solidFill>
                  <a:schemeClr val="tx2"/>
                </a:solidFill>
              </a:rPr>
              <a:t>Define sensory, short-term (working) and long-term memory</a:t>
            </a:r>
          </a:p>
          <a:p>
            <a:r>
              <a:rPr lang="en-AU" sz="4300" dirty="0">
                <a:solidFill>
                  <a:schemeClr val="tx2"/>
                </a:solidFill>
              </a:rPr>
              <a:t>Compare the capacity and duration of each</a:t>
            </a:r>
          </a:p>
          <a:p>
            <a:r>
              <a:rPr lang="en-AU" sz="4300" dirty="0">
                <a:solidFill>
                  <a:schemeClr val="tx2"/>
                </a:solidFill>
              </a:rPr>
              <a:t>Determine variables for psychology investigation</a:t>
            </a:r>
          </a:p>
          <a:p>
            <a:endParaRPr lang="en-AU" sz="2000" dirty="0">
              <a:solidFill>
                <a:schemeClr val="tx2"/>
              </a:solidFill>
            </a:endParaRPr>
          </a:p>
          <a:p>
            <a:endParaRPr lang="en-AU" sz="20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41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A7C1-8523-B9A5-8C97-1BF49E9C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2" name="Content Placeholder 11" descr="A picture containing logo&#10;&#10;Description automatically generated">
            <a:extLst>
              <a:ext uri="{FF2B5EF4-FFF2-40B4-BE49-F238E27FC236}">
                <a16:creationId xmlns:a16="http://schemas.microsoft.com/office/drawing/2014/main" id="{E970D35E-3EE9-72B4-D1BF-C245E775F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8" t="65321" r="8745" b="12792"/>
          <a:stretch/>
        </p:blipFill>
        <p:spPr>
          <a:xfrm>
            <a:off x="-112649" y="-27592"/>
            <a:ext cx="1781410" cy="174586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72B33C-7400-940F-3418-E030F90CF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8" t="4941" r="77430" b="70244"/>
          <a:stretch/>
        </p:blipFill>
        <p:spPr>
          <a:xfrm>
            <a:off x="1936868" y="3181780"/>
            <a:ext cx="1371600" cy="14478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52D931-BC4D-6610-1C9E-242281B8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74" t="4778" r="7907" b="71713"/>
          <a:stretch/>
        </p:blipFill>
        <p:spPr>
          <a:xfrm>
            <a:off x="10343943" y="-2"/>
            <a:ext cx="1831580" cy="1690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E0AAC7-A139-8F76-F7EB-C21405D53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8" t="35307" r="77177" b="40695"/>
          <a:stretch/>
        </p:blipFill>
        <p:spPr>
          <a:xfrm>
            <a:off x="10301018" y="4760197"/>
            <a:ext cx="1730073" cy="1741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9CBDB5-405C-B781-A512-2BCB0D7A5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6" t="7381" r="29757" b="72144"/>
          <a:stretch/>
        </p:blipFill>
        <p:spPr>
          <a:xfrm>
            <a:off x="4904399" y="1770550"/>
            <a:ext cx="1492527" cy="1194594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FCFBBA-45D3-9E88-8B95-6BA54BD52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5" t="50000" r="1666" b="34306"/>
          <a:stretch/>
        </p:blipFill>
        <p:spPr>
          <a:xfrm>
            <a:off x="6485661" y="1635638"/>
            <a:ext cx="1297441" cy="13450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5129F6-9F47-1616-5B70-BD1DFDD47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625" t="67778" r="2292" b="18079"/>
          <a:stretch/>
        </p:blipFill>
        <p:spPr>
          <a:xfrm>
            <a:off x="4678875" y="-57341"/>
            <a:ext cx="1834622" cy="17625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9B2168-B200-F17B-9306-76DB39797A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25" t="33472" r="26667" b="50834"/>
          <a:stretch/>
        </p:blipFill>
        <p:spPr>
          <a:xfrm>
            <a:off x="6922759" y="4808247"/>
            <a:ext cx="1734282" cy="17979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16523F-C00D-1A0C-845D-885B67634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25" t="50810" r="52083" b="35046"/>
          <a:stretch/>
        </p:blipFill>
        <p:spPr>
          <a:xfrm>
            <a:off x="8618062" y="23079"/>
            <a:ext cx="1748971" cy="16645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DD39A3-056F-ED4D-EFE7-83B40278B8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57" t="17383" r="50626" b="68473"/>
          <a:stretch/>
        </p:blipFill>
        <p:spPr>
          <a:xfrm>
            <a:off x="3524136" y="3111376"/>
            <a:ext cx="1318180" cy="1220316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32D8304D-03FD-1072-0279-960A01858C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8" t="3540" r="42920" b="81441"/>
          <a:stretch/>
        </p:blipFill>
        <p:spPr>
          <a:xfrm>
            <a:off x="8618062" y="3203810"/>
            <a:ext cx="1428326" cy="16718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3BE6F1-2F22-E397-29E3-3AE10B797D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34" t="3675" r="79949" b="81301"/>
          <a:stretch/>
        </p:blipFill>
        <p:spPr>
          <a:xfrm>
            <a:off x="4919206" y="2901350"/>
            <a:ext cx="1594291" cy="18543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545748-EAA5-703F-4DE2-2C9DDF19EB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802" t="22682" r="6109" b="64163"/>
          <a:stretch/>
        </p:blipFill>
        <p:spPr>
          <a:xfrm>
            <a:off x="8520240" y="1637325"/>
            <a:ext cx="1789780" cy="16710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B4C202-2165-7C8D-5302-E882A2AD20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212" t="21650" r="24625" b="63327"/>
          <a:stretch/>
        </p:blipFill>
        <p:spPr>
          <a:xfrm>
            <a:off x="6554707" y="-124506"/>
            <a:ext cx="1711212" cy="18151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4CA82B-4C1E-8154-5CBA-3FCC2D3A35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918" t="23001" r="42771" b="63721"/>
          <a:stretch/>
        </p:blipFill>
        <p:spPr>
          <a:xfrm>
            <a:off x="158166" y="1634198"/>
            <a:ext cx="1400791" cy="1299704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F5117E24-0DB4-AD86-3174-CB04D95A09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2" t="77061" r="41950" b="4918"/>
          <a:stretch/>
        </p:blipFill>
        <p:spPr>
          <a:xfrm>
            <a:off x="8718001" y="5019908"/>
            <a:ext cx="1682956" cy="14272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C11FFA-6AB8-3BA0-57F7-D7AE209C4F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68" t="27755" r="79082" b="52916"/>
          <a:stretch/>
        </p:blipFill>
        <p:spPr>
          <a:xfrm>
            <a:off x="91335" y="4840940"/>
            <a:ext cx="1836924" cy="15369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7F497B-2964-DB9C-DEDA-76845C18A4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082" t="50278" r="3103" b="29305"/>
          <a:stretch/>
        </p:blipFill>
        <p:spPr>
          <a:xfrm>
            <a:off x="3040098" y="48529"/>
            <a:ext cx="1581150" cy="14001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CBAF15-5E48-A77D-FB14-D9B97DD5B4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019" t="29699" r="3324" b="52639"/>
          <a:stretch/>
        </p:blipFill>
        <p:spPr>
          <a:xfrm>
            <a:off x="3169435" y="4840940"/>
            <a:ext cx="1915020" cy="14800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DD8016-8CFC-A02B-17F2-3333632232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511" t="3750" r="5386" b="73611"/>
          <a:stretch/>
        </p:blipFill>
        <p:spPr>
          <a:xfrm>
            <a:off x="10533635" y="1745866"/>
            <a:ext cx="1340475" cy="1552576"/>
          </a:xfrm>
          <a:prstGeom prst="rect">
            <a:avLst/>
          </a:prstGeom>
        </p:spPr>
      </p:pic>
      <p:pic>
        <p:nvPicPr>
          <p:cNvPr id="38" name="Picture 37" descr="A picture containing different, outdoor, group, same&#10;&#10;Description automatically generated">
            <a:extLst>
              <a:ext uri="{FF2B5EF4-FFF2-40B4-BE49-F238E27FC236}">
                <a16:creationId xmlns:a16="http://schemas.microsoft.com/office/drawing/2014/main" id="{0B2CCF3C-E68D-04C2-7F1F-07E7381949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9" t="984" r="4167" b="76389"/>
          <a:stretch/>
        </p:blipFill>
        <p:spPr>
          <a:xfrm>
            <a:off x="1573541" y="-71672"/>
            <a:ext cx="1377911" cy="18422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0779F5-3627-9755-80F6-5FC6972790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443" t="79016" r="2222" b="2963"/>
          <a:stretch/>
        </p:blipFill>
        <p:spPr>
          <a:xfrm>
            <a:off x="6729999" y="3067081"/>
            <a:ext cx="1734282" cy="15369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D9D1709-3205-DB86-D2B4-EB803FC37E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32" t="75862" r="76111" b="1759"/>
          <a:stretch/>
        </p:blipFill>
        <p:spPr>
          <a:xfrm>
            <a:off x="10400957" y="3306185"/>
            <a:ext cx="1546952" cy="15347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F5003D0-F1B1-FFA4-4947-BBF4AF4337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32" t="53333" r="76091" b="28166"/>
          <a:stretch/>
        </p:blipFill>
        <p:spPr>
          <a:xfrm>
            <a:off x="2942940" y="1587675"/>
            <a:ext cx="1610010" cy="13193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C8031CE-78D5-F801-0DA7-76A9460C3DC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695" t="29028" r="51250" b="51644"/>
          <a:stretch/>
        </p:blipFill>
        <p:spPr>
          <a:xfrm>
            <a:off x="94972" y="3237438"/>
            <a:ext cx="1833287" cy="1536942"/>
          </a:xfrm>
          <a:prstGeom prst="rect">
            <a:avLst/>
          </a:prstGeom>
        </p:spPr>
      </p:pic>
      <p:pic>
        <p:nvPicPr>
          <p:cNvPr id="44" name="Picture 43" descr="A picture containing shape&#10;&#10;Description automatically generated">
            <a:extLst>
              <a:ext uri="{FF2B5EF4-FFF2-40B4-BE49-F238E27FC236}">
                <a16:creationId xmlns:a16="http://schemas.microsoft.com/office/drawing/2014/main" id="{A3E088BD-2019-E381-13A8-EC9A1AA8DE5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2" t="43293" r="4455" b="40921"/>
          <a:stretch/>
        </p:blipFill>
        <p:spPr>
          <a:xfrm>
            <a:off x="2007299" y="4821653"/>
            <a:ext cx="1203452" cy="17711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4D66772-3F81-F896-1A30-00325E51E1F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7050" t="23346" r="2200" b="55753"/>
          <a:stretch/>
        </p:blipFill>
        <p:spPr>
          <a:xfrm>
            <a:off x="5326019" y="5097521"/>
            <a:ext cx="1355176" cy="10237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DE1F8D8-D5AE-622E-F15B-5A61779E3DE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6994" t="80100" r="12888" b="2917"/>
          <a:stretch/>
        </p:blipFill>
        <p:spPr>
          <a:xfrm>
            <a:off x="1510770" y="1752464"/>
            <a:ext cx="1289064" cy="13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1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157E-873C-196E-3EA9-974BCD63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0DE2-5576-CFCB-D141-5158E1ED8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483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D6E7-508D-54BB-C776-B0A0E410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videoplayback">
            <a:hlinkClick r:id="" action="ppaction://media"/>
            <a:extLst>
              <a:ext uri="{FF2B5EF4-FFF2-40B4-BE49-F238E27FC236}">
                <a16:creationId xmlns:a16="http://schemas.microsoft.com/office/drawing/2014/main" id="{B0ED91F5-E3E5-7FF3-CA7E-4530675BCF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342" y="152400"/>
            <a:ext cx="11923933" cy="6707060"/>
          </a:xfrm>
        </p:spPr>
      </p:pic>
    </p:spTree>
    <p:extLst>
      <p:ext uri="{BB962C8B-B14F-4D97-AF65-F5344CB8AC3E}">
        <p14:creationId xmlns:p14="http://schemas.microsoft.com/office/powerpoint/2010/main" val="22978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F1E0-31B0-DA5C-E12F-FB5927FF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73" y="94268"/>
            <a:ext cx="11128414" cy="732392"/>
          </a:xfrm>
        </p:spPr>
        <p:txBody>
          <a:bodyPr/>
          <a:lstStyle/>
          <a:p>
            <a:r>
              <a:rPr lang="en-AU" dirty="0"/>
              <a:t>Cognitive Memory Model</a:t>
            </a:r>
          </a:p>
        </p:txBody>
      </p:sp>
      <p:pic>
        <p:nvPicPr>
          <p:cNvPr id="5" name="Content Placeholder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7DF02B39-98C3-2E35-B6D9-83CD3512D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22026" r="89606" b="14887"/>
          <a:stretch/>
        </p:blipFill>
        <p:spPr>
          <a:xfrm>
            <a:off x="749821" y="1072144"/>
            <a:ext cx="1246725" cy="489080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C495E9-0B48-86E4-5707-47A658201153}"/>
              </a:ext>
            </a:extLst>
          </p:cNvPr>
          <p:cNvSpPr/>
          <p:nvPr/>
        </p:nvSpPr>
        <p:spPr>
          <a:xfrm>
            <a:off x="9799986" y="862553"/>
            <a:ext cx="2392014" cy="8861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9" name="Content Placeholder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5CF7CE9D-BAC8-894D-F517-B3EED91C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0" t="53437" r="13054" b="29727"/>
          <a:stretch/>
        </p:blipFill>
        <p:spPr>
          <a:xfrm>
            <a:off x="9903012" y="3537374"/>
            <a:ext cx="2006175" cy="1623890"/>
          </a:xfrm>
          <a:prstGeom prst="rect">
            <a:avLst/>
          </a:prstGeom>
        </p:spPr>
      </p:pic>
      <p:pic>
        <p:nvPicPr>
          <p:cNvPr id="40" name="Content Placeholder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06C7C157-8E8E-3926-981B-F9DC2CEDB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3" t="53523" r="69467" b="14705"/>
          <a:stretch/>
        </p:blipFill>
        <p:spPr>
          <a:xfrm>
            <a:off x="1384689" y="3644709"/>
            <a:ext cx="2900232" cy="2852493"/>
          </a:xfrm>
          <a:prstGeom prst="rect">
            <a:avLst/>
          </a:prstGeom>
        </p:spPr>
      </p:pic>
      <p:pic>
        <p:nvPicPr>
          <p:cNvPr id="42" name="Content Placeholder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8D6627CF-908B-FCF9-F9C0-8E86B664E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6" t="34102" r="71538" b="47003"/>
          <a:stretch/>
        </p:blipFill>
        <p:spPr>
          <a:xfrm>
            <a:off x="1885361" y="2040148"/>
            <a:ext cx="2245237" cy="13888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AE70A0B-9B5A-2087-1936-86A8EE3F4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63" t="15759" r="56082" b="52329"/>
          <a:stretch/>
        </p:blipFill>
        <p:spPr>
          <a:xfrm>
            <a:off x="3961693" y="1550512"/>
            <a:ext cx="1606042" cy="182317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611B278-CF4B-9FDC-7235-58609A9F6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1" t="21711" r="36362" b="53143"/>
          <a:stretch/>
        </p:blipFill>
        <p:spPr>
          <a:xfrm>
            <a:off x="5425616" y="2014866"/>
            <a:ext cx="2448628" cy="13864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BDB83E-288A-4E8A-45C0-4929801EA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69" t="48237" r="19983"/>
          <a:stretch/>
        </p:blipFill>
        <p:spPr>
          <a:xfrm>
            <a:off x="4354098" y="3517547"/>
            <a:ext cx="5625513" cy="28524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2060E0D-3C98-DC25-7B69-638557A3E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22" t="752" r="34423" b="77811"/>
          <a:stretch/>
        </p:blipFill>
        <p:spPr>
          <a:xfrm>
            <a:off x="5389944" y="946734"/>
            <a:ext cx="2766300" cy="112551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10A3F39-95E2-3958-0C1C-38A53D674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01" t="34917" r="20378" b="49208"/>
          <a:stretch/>
        </p:blipFill>
        <p:spPr>
          <a:xfrm>
            <a:off x="7820061" y="2729429"/>
            <a:ext cx="1810785" cy="88999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8CAC5AC-995E-C38B-2D1D-2DBCD431A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83" t="19106" b="50792"/>
          <a:stretch/>
        </p:blipFill>
        <p:spPr>
          <a:xfrm>
            <a:off x="9593381" y="1870974"/>
            <a:ext cx="2646765" cy="17484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F4C231D-0CA5-DAC4-9CE2-C36ACE512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82" t="19470" r="21875" b="64046"/>
          <a:stretch/>
        </p:blipFill>
        <p:spPr>
          <a:xfrm>
            <a:off x="7820062" y="1919640"/>
            <a:ext cx="1721237" cy="88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F29-0111-0B06-1F5D-FE0FB386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Working Memory (Test + Examples)">
            <a:hlinkClick r:id="" action="ppaction://media"/>
            <a:extLst>
              <a:ext uri="{FF2B5EF4-FFF2-40B4-BE49-F238E27FC236}">
                <a16:creationId xmlns:a16="http://schemas.microsoft.com/office/drawing/2014/main" id="{C46881B3-CAC3-D021-A90C-F477440AEBE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62746" y="365125"/>
            <a:ext cx="10686304" cy="60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A3DD34-3A8F-597D-DED4-0F72C144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endParaRPr lang="en-AU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E62C-7076-8093-4F92-29707CE9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12" y="2979336"/>
            <a:ext cx="5709721" cy="243086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2"/>
                </a:solidFill>
                <a:hlinkClick r:id="rId2"/>
              </a:rPr>
              <a:t>Free Memory Test (5 Mins) – Short Term and Long Term - Practical Psychology (practicalpie.com)</a:t>
            </a:r>
            <a:endParaRPr lang="en-AU" sz="200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9057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145</Words>
  <Application>Microsoft Office PowerPoint</Application>
  <PresentationFormat>Widescreen</PresentationFormat>
  <Paragraphs>17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Psychology of memory</vt:lpstr>
      <vt:lpstr>Learning Intentions</vt:lpstr>
      <vt:lpstr>Success criteria</vt:lpstr>
      <vt:lpstr>PowerPoint Presentation</vt:lpstr>
      <vt:lpstr>PowerPoint Presentation</vt:lpstr>
      <vt:lpstr>PowerPoint Presentation</vt:lpstr>
      <vt:lpstr>Cognitive Memory Model</vt:lpstr>
      <vt:lpstr>PowerPoint Presentation</vt:lpstr>
      <vt:lpstr>PowerPoint Presentation</vt:lpstr>
      <vt:lpstr>Investigation: List variables which relate to short and long term memory and use them to determine a research question to investigate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Kristy</dc:creator>
  <cp:lastModifiedBy>Kristy</cp:lastModifiedBy>
  <cp:revision>14</cp:revision>
  <dcterms:created xsi:type="dcterms:W3CDTF">2022-06-05T04:38:17Z</dcterms:created>
  <dcterms:modified xsi:type="dcterms:W3CDTF">2023-04-23T07:10:30Z</dcterms:modified>
</cp:coreProperties>
</file>